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Caveat"/>
      <p:regular r:id="rId12"/>
      <p:bold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4" roundtripDataSignature="AMtx7mifafvkdPmcELz/gcAlPsMbp6HL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Caveat-bold.fntdata"/><Relationship Id="rId12" Type="http://schemas.openxmlformats.org/officeDocument/2006/relationships/font" Target="fonts/Cavea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877c7bbf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g3877c7bbf57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3" name="Google Shape;103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5b4befe37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g35b4befe377_0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5b4befe37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g35b4befe377_0_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5b4befe37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g35b4befe377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" name="Google Shape;146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Relationship Id="rId6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29A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23285" y="4313873"/>
            <a:ext cx="12183258" cy="2129852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>
            <p:ph type="ctrTitle"/>
          </p:nvPr>
        </p:nvSpPr>
        <p:spPr>
          <a:xfrm>
            <a:off x="208672" y="2897593"/>
            <a:ext cx="8108400" cy="1214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s-CL" sz="5200">
                <a:solidFill>
                  <a:schemeClr val="lt1"/>
                </a:solidFill>
              </a:rPr>
              <a:t>TERTULIAS LITERARIAS</a:t>
            </a:r>
            <a:endParaRPr b="1" sz="5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s-CL" sz="2800">
                <a:solidFill>
                  <a:schemeClr val="lt1"/>
                </a:solidFill>
              </a:rPr>
              <a:t>Colegio Monte Tabor Schoenstatt (Madrid</a:t>
            </a:r>
            <a:r>
              <a:rPr lang="es-CL" sz="2900">
                <a:solidFill>
                  <a:schemeClr val="lt1"/>
                </a:solidFill>
              </a:rPr>
              <a:t>)</a:t>
            </a:r>
            <a:endParaRPr sz="2900">
              <a:solidFill>
                <a:schemeClr val="lt1"/>
              </a:solidFill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46125" y="2801006"/>
            <a:ext cx="4878451" cy="15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22" y="59008"/>
            <a:ext cx="1167772" cy="131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97519" y="98363"/>
            <a:ext cx="906562" cy="123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title="Lab Pedag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56801" y="344652"/>
            <a:ext cx="4803174" cy="89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9050" y="1376150"/>
            <a:ext cx="1810876" cy="135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29A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g3877c7bbf5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22" y="59008"/>
            <a:ext cx="1167772" cy="131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3877c7bbf57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7519" y="98363"/>
            <a:ext cx="906562" cy="123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3877c7bbf57_0_0" title="Lab Pedag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56801" y="344652"/>
            <a:ext cx="4803174" cy="89825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3877c7bbf57_0_0"/>
          <p:cNvSpPr/>
          <p:nvPr/>
        </p:nvSpPr>
        <p:spPr>
          <a:xfrm>
            <a:off x="1214394" y="1931157"/>
            <a:ext cx="120600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7150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Noto Sans Symbols"/>
              <a:buChar char="✔"/>
            </a:pPr>
            <a:r>
              <a:rPr b="1" i="0" lang="es-CL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Fomento de la lectura y expresión oral.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Noto Sans Symbols"/>
              <a:buChar char="✔"/>
            </a:pPr>
            <a:r>
              <a:rPr b="1" i="0" lang="es-CL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Reflexión personal. </a:t>
            </a:r>
            <a:endParaRPr/>
          </a:p>
          <a:p>
            <a:pPr indent="-571500" lvl="0" marL="5715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Noto Sans Symbols"/>
              <a:buChar char="✔"/>
            </a:pPr>
            <a:r>
              <a:rPr b="1" i="0" lang="es-CL" sz="4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Pensamiento crítico. </a:t>
            </a:r>
            <a:endParaRPr/>
          </a:p>
        </p:txBody>
      </p:sp>
      <p:sp>
        <p:nvSpPr>
          <p:cNvPr id="99" name="Google Shape;99;g3877c7bbf57_0_0"/>
          <p:cNvSpPr txBox="1"/>
          <p:nvPr>
            <p:ph type="ctrTitle"/>
          </p:nvPr>
        </p:nvSpPr>
        <p:spPr>
          <a:xfrm>
            <a:off x="7434874" y="5678375"/>
            <a:ext cx="41766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s-CL" sz="5200">
                <a:solidFill>
                  <a:schemeClr val="lt1"/>
                </a:solidFill>
              </a:rPr>
              <a:t>DIAGNÓSTICO</a:t>
            </a:r>
            <a:endParaRPr sz="2900">
              <a:solidFill>
                <a:schemeClr val="lt1"/>
              </a:solidFill>
            </a:endParaRPr>
          </a:p>
        </p:txBody>
      </p:sp>
      <p:pic>
        <p:nvPicPr>
          <p:cNvPr id="100" name="Google Shape;100;g3877c7bbf57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7825" y="3052400"/>
            <a:ext cx="3816798" cy="26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 txBox="1"/>
          <p:nvPr/>
        </p:nvSpPr>
        <p:spPr>
          <a:xfrm>
            <a:off x="5641144" y="2693963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2" title="Pie Lab Pedag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60257"/>
            <a:ext cx="12192000" cy="79774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"/>
          <p:cNvSpPr/>
          <p:nvPr/>
        </p:nvSpPr>
        <p:spPr>
          <a:xfrm>
            <a:off x="401780" y="415222"/>
            <a:ext cx="11014500" cy="3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L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¿Qué son las Tertulias Literarias?</a:t>
            </a:r>
            <a:endParaRPr b="1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b="0" i="0" lang="es-CL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 espacio de encuentro en el que los participantes tienen la oportunidad de debatir en común acerca de una obra literaria o alguna cuestión relacionada con la literatura sobre la que han trabajado previamente.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⮚"/>
            </a:pPr>
            <a:r>
              <a:rPr b="0" i="0" lang="es-CL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Grupos de unos cuatro o cinco participantes. </a:t>
            </a:r>
            <a:br>
              <a:rPr b="0" i="0" lang="es-C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99602" y="3073875"/>
            <a:ext cx="3774900" cy="283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5b4befe377_0_5"/>
          <p:cNvSpPr txBox="1"/>
          <p:nvPr/>
        </p:nvSpPr>
        <p:spPr>
          <a:xfrm>
            <a:off x="6431953" y="2693963"/>
            <a:ext cx="9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g35b4befe377_0_5" title="Pie Lab Pedag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60257"/>
            <a:ext cx="12192000" cy="79774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g35b4befe377_0_5"/>
          <p:cNvSpPr/>
          <p:nvPr/>
        </p:nvSpPr>
        <p:spPr>
          <a:xfrm>
            <a:off x="998634" y="859950"/>
            <a:ext cx="8953500" cy="49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CL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¿Por qué las tertulias?</a:t>
            </a:r>
            <a:r>
              <a:rPr b="0" i="0" lang="es-CL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-CL" sz="2800">
                <a:solidFill>
                  <a:srgbClr val="00A29A"/>
                </a:solidFill>
                <a:latin typeface="Calibri"/>
                <a:ea typeface="Calibri"/>
                <a:cs typeface="Calibri"/>
                <a:sym typeface="Calibri"/>
              </a:rPr>
              <a:t>Desarrollo orgánico</a:t>
            </a:r>
            <a:endParaRPr i="1" sz="2800">
              <a:solidFill>
                <a:srgbClr val="00A29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latin typeface="Calibri"/>
                <a:ea typeface="Calibri"/>
                <a:cs typeface="Calibri"/>
                <a:sym typeface="Calibri"/>
              </a:rPr>
              <a:t>Construcción de referentes, valores y pensamiento crítico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latin typeface="Calibri"/>
                <a:ea typeface="Calibri"/>
                <a:cs typeface="Calibri"/>
                <a:sym typeface="Calibri"/>
              </a:rPr>
              <a:t>Vinculación con los demás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latin typeface="Calibri"/>
                <a:ea typeface="Calibri"/>
                <a:cs typeface="Calibri"/>
                <a:sym typeface="Calibri"/>
              </a:rPr>
              <a:t>Vinculación con el Mundo y la Cultura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g35b4befe377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9602" y="215568"/>
            <a:ext cx="2998300" cy="297732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35b4befe377_0_5"/>
          <p:cNvSpPr txBox="1"/>
          <p:nvPr>
            <p:ph idx="4294967295" type="ctrTitle"/>
          </p:nvPr>
        </p:nvSpPr>
        <p:spPr>
          <a:xfrm>
            <a:off x="324049" y="408475"/>
            <a:ext cx="4176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s-CL" sz="3800">
                <a:solidFill>
                  <a:srgbClr val="00A29A"/>
                </a:solidFill>
              </a:rPr>
              <a:t>FUNDAMENTACIÓN</a:t>
            </a:r>
            <a:endParaRPr sz="1500">
              <a:solidFill>
                <a:srgbClr val="00A29A"/>
              </a:solidFill>
            </a:endParaRPr>
          </a:p>
        </p:txBody>
      </p:sp>
      <p:sp>
        <p:nvSpPr>
          <p:cNvPr id="118" name="Google Shape;118;g35b4befe377_0_5"/>
          <p:cNvSpPr/>
          <p:nvPr/>
        </p:nvSpPr>
        <p:spPr>
          <a:xfrm rot="-1584106">
            <a:off x="184311" y="1785147"/>
            <a:ext cx="3860453" cy="6631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accent2"/>
                </a:solidFill>
                <a:latin typeface="Caveat"/>
                <a:ea typeface="Caveat"/>
                <a:cs typeface="Caveat"/>
                <a:sym typeface="Caveat"/>
              </a:rPr>
              <a:t>Libertad</a:t>
            </a:r>
            <a:endParaRPr i="0" sz="2800" u="none" cap="none" strike="noStrike">
              <a:solidFill>
                <a:schemeClr val="accent2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19" name="Google Shape;119;g35b4befe377_0_5"/>
          <p:cNvSpPr txBox="1"/>
          <p:nvPr/>
        </p:nvSpPr>
        <p:spPr>
          <a:xfrm>
            <a:off x="324050" y="1546025"/>
            <a:ext cx="2075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accent2"/>
                </a:solidFill>
                <a:latin typeface="Caveat"/>
                <a:ea typeface="Caveat"/>
                <a:cs typeface="Caveat"/>
                <a:sym typeface="Caveat"/>
              </a:rPr>
              <a:t>Verdad</a:t>
            </a:r>
            <a:endParaRPr/>
          </a:p>
        </p:txBody>
      </p:sp>
      <p:sp>
        <p:nvSpPr>
          <p:cNvPr id="120" name="Google Shape;120;g35b4befe377_0_5"/>
          <p:cNvSpPr txBox="1"/>
          <p:nvPr/>
        </p:nvSpPr>
        <p:spPr>
          <a:xfrm rot="1471448">
            <a:off x="191228" y="4466279"/>
            <a:ext cx="2075762" cy="6772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accent2"/>
                </a:solidFill>
                <a:latin typeface="Caveat"/>
                <a:ea typeface="Caveat"/>
                <a:cs typeface="Caveat"/>
                <a:sym typeface="Caveat"/>
              </a:rPr>
              <a:t>Lo bueno</a:t>
            </a:r>
            <a:endParaRPr/>
          </a:p>
        </p:txBody>
      </p:sp>
      <p:sp>
        <p:nvSpPr>
          <p:cNvPr id="121" name="Google Shape;121;g35b4befe377_0_5"/>
          <p:cNvSpPr txBox="1"/>
          <p:nvPr/>
        </p:nvSpPr>
        <p:spPr>
          <a:xfrm rot="-1628788">
            <a:off x="9651825" y="3847300"/>
            <a:ext cx="2075759" cy="6772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accent2"/>
                </a:solidFill>
                <a:latin typeface="Caveat"/>
                <a:ea typeface="Caveat"/>
                <a:cs typeface="Caveat"/>
                <a:sym typeface="Caveat"/>
              </a:rPr>
              <a:t>Empatía</a:t>
            </a:r>
            <a:endParaRPr/>
          </a:p>
        </p:txBody>
      </p:sp>
      <p:sp>
        <p:nvSpPr>
          <p:cNvPr id="122" name="Google Shape;122;g35b4befe377_0_5"/>
          <p:cNvSpPr txBox="1"/>
          <p:nvPr/>
        </p:nvSpPr>
        <p:spPr>
          <a:xfrm rot="773607">
            <a:off x="9505980" y="5049842"/>
            <a:ext cx="2075839" cy="67709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>
                <a:solidFill>
                  <a:schemeClr val="accent2"/>
                </a:solidFill>
                <a:latin typeface="Caveat"/>
                <a:ea typeface="Caveat"/>
                <a:cs typeface="Caveat"/>
                <a:sym typeface="Caveat"/>
              </a:rPr>
              <a:t>Reflexividad…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5b4befe377_0_10"/>
          <p:cNvSpPr txBox="1"/>
          <p:nvPr/>
        </p:nvSpPr>
        <p:spPr>
          <a:xfrm>
            <a:off x="5641144" y="2693963"/>
            <a:ext cx="9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g35b4befe377_0_10" title="Pie Lab Pedag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60257"/>
            <a:ext cx="12192000" cy="79774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5b4befe377_0_10"/>
          <p:cNvSpPr txBox="1"/>
          <p:nvPr>
            <p:ph idx="4294967295" type="ctrTitle"/>
          </p:nvPr>
        </p:nvSpPr>
        <p:spPr>
          <a:xfrm>
            <a:off x="324049" y="408475"/>
            <a:ext cx="4176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s-CL" sz="3800">
                <a:solidFill>
                  <a:srgbClr val="00A29A"/>
                </a:solidFill>
              </a:rPr>
              <a:t>OBJETIVOS</a:t>
            </a:r>
            <a:endParaRPr sz="1500">
              <a:solidFill>
                <a:srgbClr val="00A29A"/>
              </a:solidFill>
            </a:endParaRPr>
          </a:p>
        </p:txBody>
      </p:sp>
      <p:sp>
        <p:nvSpPr>
          <p:cNvPr id="130" name="Google Shape;130;g35b4befe377_0_10"/>
          <p:cNvSpPr/>
          <p:nvPr/>
        </p:nvSpPr>
        <p:spPr>
          <a:xfrm>
            <a:off x="3340425" y="512450"/>
            <a:ext cx="8387700" cy="3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Principales</a:t>
            </a: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latin typeface="Calibri"/>
                <a:ea typeface="Calibri"/>
                <a:cs typeface="Calibri"/>
                <a:sym typeface="Calibri"/>
              </a:rPr>
              <a:t>Fomento de la </a:t>
            </a:r>
            <a:r>
              <a:rPr b="1" lang="es-CL" sz="2800">
                <a:latin typeface="Calibri"/>
                <a:ea typeface="Calibri"/>
                <a:cs typeface="Calibri"/>
                <a:sym typeface="Calibri"/>
              </a:rPr>
              <a:t>lectura de obras clásicas</a:t>
            </a:r>
            <a:r>
              <a:rPr lang="es-CL" sz="2800">
                <a:latin typeface="Calibri"/>
                <a:ea typeface="Calibri"/>
                <a:cs typeface="Calibri"/>
                <a:sym typeface="Calibri"/>
              </a:rPr>
              <a:t> en Secundaria</a:t>
            </a:r>
            <a:endParaRPr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latin typeface="Calibri"/>
                <a:ea typeface="Calibri"/>
                <a:cs typeface="Calibri"/>
                <a:sym typeface="Calibri"/>
              </a:rPr>
              <a:t>Leer por voluntad propia y valorar los clásicos: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>
                <a:latin typeface="Calibri"/>
                <a:ea typeface="Calibri"/>
                <a:cs typeface="Calibri"/>
                <a:sym typeface="Calibri"/>
              </a:rPr>
              <a:t>- aportando </a:t>
            </a:r>
            <a:r>
              <a:rPr lang="es-CL" sz="2600" u="sng">
                <a:latin typeface="Calibri"/>
                <a:ea typeface="Calibri"/>
                <a:cs typeface="Calibri"/>
                <a:sym typeface="Calibri"/>
              </a:rPr>
              <a:t>referentes </a:t>
            </a:r>
            <a:r>
              <a:rPr lang="es-CL" sz="2600">
                <a:latin typeface="Calibri"/>
                <a:ea typeface="Calibri"/>
                <a:cs typeface="Calibri"/>
                <a:sym typeface="Calibri"/>
              </a:rPr>
              <a:t>bellos y verdaderos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600">
                <a:latin typeface="Calibri"/>
                <a:ea typeface="Calibri"/>
                <a:cs typeface="Calibri"/>
                <a:sym typeface="Calibri"/>
              </a:rPr>
              <a:t>- generando </a:t>
            </a:r>
            <a:r>
              <a:rPr lang="es-CL" sz="2600" u="sng">
                <a:latin typeface="Calibri"/>
                <a:ea typeface="Calibri"/>
                <a:cs typeface="Calibri"/>
                <a:sym typeface="Calibri"/>
              </a:rPr>
              <a:t>vivencias </a:t>
            </a:r>
            <a:r>
              <a:rPr lang="es-CL" sz="2600">
                <a:latin typeface="Calibri"/>
                <a:ea typeface="Calibri"/>
                <a:cs typeface="Calibri"/>
                <a:sym typeface="Calibri"/>
              </a:rPr>
              <a:t>positivas en torno a la lectura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 el </a:t>
            </a:r>
            <a:r>
              <a:rPr b="1"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pensamiento crítico</a:t>
            </a: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</a:t>
            </a: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reguntas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Secundarios</a:t>
            </a: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Desarrollar la expresión oral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Elevar clima intelectual del Colegio.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s-C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5b4befe377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389" y="3712135"/>
            <a:ext cx="2967625" cy="15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5b4befe377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6639" y="1154925"/>
            <a:ext cx="1551376" cy="22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5b4befe377_0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389" y="1154925"/>
            <a:ext cx="1892943" cy="22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b4befe377_0_15"/>
          <p:cNvSpPr txBox="1"/>
          <p:nvPr/>
        </p:nvSpPr>
        <p:spPr>
          <a:xfrm>
            <a:off x="5641144" y="2693963"/>
            <a:ext cx="91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g35b4befe377_0_15" title="Pie Lab Pedag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060257"/>
            <a:ext cx="12192000" cy="79774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5b4befe377_0_15"/>
          <p:cNvSpPr txBox="1"/>
          <p:nvPr>
            <p:ph idx="4294967295" type="ctrTitle"/>
          </p:nvPr>
        </p:nvSpPr>
        <p:spPr>
          <a:xfrm>
            <a:off x="204249" y="376050"/>
            <a:ext cx="4176600" cy="6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b="1" lang="es-CL" sz="3800">
                <a:solidFill>
                  <a:srgbClr val="00A29A"/>
                </a:solidFill>
              </a:rPr>
              <a:t>CONCLUSIÓN</a:t>
            </a:r>
            <a:endParaRPr sz="1500">
              <a:solidFill>
                <a:srgbClr val="00A29A"/>
              </a:solidFill>
            </a:endParaRPr>
          </a:p>
        </p:txBody>
      </p:sp>
      <p:sp>
        <p:nvSpPr>
          <p:cNvPr id="141" name="Google Shape;141;g35b4befe377_0_15"/>
          <p:cNvSpPr/>
          <p:nvPr/>
        </p:nvSpPr>
        <p:spPr>
          <a:xfrm>
            <a:off x="3696925" y="441150"/>
            <a:ext cx="8387700" cy="3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CL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AVANCES</a:t>
            </a: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latin typeface="Calibri"/>
                <a:ea typeface="Calibri"/>
                <a:cs typeface="Calibri"/>
                <a:sym typeface="Calibri"/>
              </a:rPr>
              <a:t>Buena acogida y participación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latin typeface="Calibri"/>
                <a:ea typeface="Calibri"/>
                <a:cs typeface="Calibri"/>
                <a:sym typeface="Calibri"/>
              </a:rPr>
              <a:t>Calidad de forma y fondo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latin typeface="Calibri"/>
                <a:ea typeface="Calibri"/>
                <a:cs typeface="Calibri"/>
                <a:sym typeface="Calibri"/>
              </a:rPr>
              <a:t>Oportunidad de crecimiento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DESAFÍOS</a:t>
            </a: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Dedicación del profesorado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Etapa primaria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9900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s-C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g35b4befe377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250" y="1027075"/>
            <a:ext cx="3392124" cy="2758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35b4befe377_0_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350" y="3876324"/>
            <a:ext cx="3392123" cy="199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29A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A29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5657" y="1424092"/>
            <a:ext cx="4878452" cy="151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68" y="0"/>
            <a:ext cx="16891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02900" y="0"/>
            <a:ext cx="16891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6491" y="4618753"/>
            <a:ext cx="1187156" cy="1339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65221" y="4694953"/>
            <a:ext cx="906562" cy="1238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0" title="Lab Pedag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65650" y="3050700"/>
            <a:ext cx="4917560" cy="919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2021-10-12T11:18:23Z</dcterms:created>
  <dc:creator>Microsoft Office User</dc:creator>
</cp:coreProperties>
</file>